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3"/>
  </p:notesMasterIdLst>
  <p:sldIdLst>
    <p:sldId id="256" r:id="rId2"/>
    <p:sldId id="267" r:id="rId3"/>
    <p:sldId id="268" r:id="rId4"/>
    <p:sldId id="264" r:id="rId5"/>
    <p:sldId id="266" r:id="rId6"/>
    <p:sldId id="275" r:id="rId7"/>
    <p:sldId id="270" r:id="rId8"/>
    <p:sldId id="274" r:id="rId9"/>
    <p:sldId id="269" r:id="rId10"/>
    <p:sldId id="271" r:id="rId11"/>
    <p:sldId id="276" r:id="rId12"/>
    <p:sldId id="272" r:id="rId13"/>
    <p:sldId id="273" r:id="rId14"/>
    <p:sldId id="277" r:id="rId15"/>
    <p:sldId id="258" r:id="rId16"/>
    <p:sldId id="259" r:id="rId17"/>
    <p:sldId id="260" r:id="rId18"/>
    <p:sldId id="261" r:id="rId19"/>
    <p:sldId id="282" r:id="rId20"/>
    <p:sldId id="262" r:id="rId21"/>
    <p:sldId id="263" r:id="rId22"/>
    <p:sldId id="278" r:id="rId23"/>
    <p:sldId id="279" r:id="rId24"/>
    <p:sldId id="280" r:id="rId25"/>
    <p:sldId id="281" r:id="rId26"/>
    <p:sldId id="283" r:id="rId27"/>
    <p:sldId id="284" r:id="rId28"/>
    <p:sldId id="285" r:id="rId29"/>
    <p:sldId id="286" r:id="rId30"/>
    <p:sldId id="288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509" autoAdjust="0"/>
  </p:normalViewPr>
  <p:slideViewPr>
    <p:cSldViewPr snapToGrid="0" snapToObjects="1">
      <p:cViewPr varScale="1">
        <p:scale>
          <a:sx n="80" d="100"/>
          <a:sy n="80" d="100"/>
        </p:scale>
        <p:origin x="-7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3B19F-ABBD-F94C-B9C3-E9501E3FA811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40E15-3E06-FC4E-B60D-5CD5324D0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76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78C653-585C-244F-AC6C-0FB33C988AF6}" type="slidenum">
              <a:rPr lang="en-US"/>
              <a:pPr/>
              <a:t>2</a:t>
            </a:fld>
            <a:endParaRPr lang="en-US"/>
          </a:p>
        </p:txBody>
      </p:sp>
      <p:sp>
        <p:nvSpPr>
          <p:cNvPr id="64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Important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78C653-585C-244F-AC6C-0FB33C988AF6}" type="slidenum">
              <a:rPr lang="en-US"/>
              <a:pPr/>
              <a:t>3</a:t>
            </a:fld>
            <a:endParaRPr lang="en-US"/>
          </a:p>
        </p:txBody>
      </p:sp>
      <p:sp>
        <p:nvSpPr>
          <p:cNvPr id="64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Important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Ammonium hydroxide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40E15-3E06-FC4E-B60D-5CD5324D02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22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Eosinophilic</a:t>
            </a:r>
            <a:r>
              <a:rPr lang="en-US" baseline="0" dirty="0" smtClean="0"/>
              <a:t> mucosa, mucosal edema.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40E15-3E06-FC4E-B60D-5CD5324D025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47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Eosinophilic</a:t>
            </a:r>
            <a:r>
              <a:rPr lang="en-US" baseline="0" dirty="0" smtClean="0"/>
              <a:t> mucosa, mucosal edema.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40E15-3E06-FC4E-B60D-5CD5324D025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47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88% of the</a:t>
            </a:r>
            <a:r>
              <a:rPr lang="en-US" baseline="0" dirty="0" smtClean="0"/>
              <a:t> world’s use of ammonia is for fertilizer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40E15-3E06-FC4E-B60D-5CD5324D025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5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Phosgene:  polyurethane production,</a:t>
            </a:r>
            <a:r>
              <a:rPr lang="en-US" baseline="0" dirty="0" smtClean="0"/>
              <a:t> dye/resin/pesticide production,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40E15-3E06-FC4E-B60D-5CD5324D025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899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39C38-248B-4DC6-8957-EBA68100789F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77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D1981-7748-2B4A-BEF7-82880889B9AE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CB578-281F-4546-B4CB-AEAA69190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D1981-7748-2B4A-BEF7-82880889B9AE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CB578-281F-4546-B4CB-AEAA69190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D1981-7748-2B4A-BEF7-82880889B9AE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CB578-281F-4546-B4CB-AEAA69190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D1981-7748-2B4A-BEF7-82880889B9AE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CB578-281F-4546-B4CB-AEAA69190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D1981-7748-2B4A-BEF7-82880889B9AE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CB578-281F-4546-B4CB-AEAA69190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D1981-7748-2B4A-BEF7-82880889B9AE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CB578-281F-4546-B4CB-AEAA69190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D1981-7748-2B4A-BEF7-82880889B9AE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CB578-281F-4546-B4CB-AEAA69190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D1981-7748-2B4A-BEF7-82880889B9AE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CB578-281F-4546-B4CB-AEAA69190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D1981-7748-2B4A-BEF7-82880889B9AE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CB578-281F-4546-B4CB-AEAA69190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D1981-7748-2B4A-BEF7-82880889B9AE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CB578-281F-4546-B4CB-AEAA69190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D1981-7748-2B4A-BEF7-82880889B9AE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CB578-281F-4546-B4CB-AEAA69190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D1981-7748-2B4A-BEF7-82880889B9AE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CB578-281F-4546-B4CB-AEAA69190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Irritant gases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Rob Hendrickson, MD</a:t>
            </a:r>
          </a:p>
          <a:p>
            <a:r>
              <a:rPr lang="en-US" dirty="0" smtClean="0"/>
              <a:t>Oregon Poison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399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Disposition – acute exposures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33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6105" y="1751262"/>
            <a:ext cx="6411495" cy="464953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High water </a:t>
            </a:r>
            <a:r>
              <a:rPr lang="en-US" b="1" dirty="0" smtClean="0"/>
              <a:t>solubility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Immediate symptoms</a:t>
            </a:r>
            <a:endParaRPr lang="en-US" b="1" dirty="0"/>
          </a:p>
          <a:p>
            <a:pPr>
              <a:lnSpc>
                <a:spcPct val="90000"/>
              </a:lnSpc>
            </a:pPr>
            <a:r>
              <a:rPr lang="en-US" b="1" dirty="0" smtClean="0"/>
              <a:t>Intermediate </a:t>
            </a:r>
            <a:r>
              <a:rPr lang="en-US" b="1" dirty="0"/>
              <a:t>water </a:t>
            </a:r>
            <a:r>
              <a:rPr lang="en-US" b="1" dirty="0" smtClean="0"/>
              <a:t>solubility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Immediate and delayed symptoms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Observe for worsening lung function</a:t>
            </a:r>
            <a:endParaRPr lang="en-US" b="1" dirty="0"/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FF00"/>
                </a:solidFill>
              </a:rPr>
              <a:t>Poor </a:t>
            </a:r>
            <a:r>
              <a:rPr lang="en-US" b="1" dirty="0">
                <a:solidFill>
                  <a:srgbClr val="FFFF00"/>
                </a:solidFill>
              </a:rPr>
              <a:t>water </a:t>
            </a:r>
            <a:r>
              <a:rPr lang="en-US" b="1" dirty="0" smtClean="0">
                <a:solidFill>
                  <a:srgbClr val="FFFF00"/>
                </a:solidFill>
              </a:rPr>
              <a:t>solubility</a:t>
            </a:r>
          </a:p>
          <a:p>
            <a:pPr lvl="1">
              <a:lnSpc>
                <a:spcPct val="90000"/>
              </a:lnSpc>
            </a:pPr>
            <a:r>
              <a:rPr lang="en-US" b="1" dirty="0" smtClean="0">
                <a:solidFill>
                  <a:srgbClr val="FFFF00"/>
                </a:solidFill>
              </a:rPr>
              <a:t>Delayed ALI</a:t>
            </a:r>
          </a:p>
          <a:p>
            <a:pPr lvl="2">
              <a:lnSpc>
                <a:spcPct val="90000"/>
              </a:lnSpc>
            </a:pPr>
            <a:r>
              <a:rPr lang="en-US" b="1" dirty="0" smtClean="0">
                <a:solidFill>
                  <a:srgbClr val="FFFF00"/>
                </a:solidFill>
              </a:rPr>
              <a:t>Admit for 24h monitoring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9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Chronic exposures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947" y="1521444"/>
            <a:ext cx="7379369" cy="505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7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Symptoms – prolonged or chronic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33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6105" y="1751262"/>
            <a:ext cx="6411495" cy="464953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FF00"/>
                </a:solidFill>
              </a:rPr>
              <a:t>RADS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Airway </a:t>
            </a:r>
            <a:r>
              <a:rPr lang="en-US" b="1" dirty="0" err="1" smtClean="0"/>
              <a:t>hyperresponsiveness</a:t>
            </a:r>
            <a:endParaRPr lang="en-US" b="1" dirty="0" smtClean="0"/>
          </a:p>
          <a:p>
            <a:pPr lvl="1">
              <a:lnSpc>
                <a:spcPct val="90000"/>
              </a:lnSpc>
            </a:pPr>
            <a:r>
              <a:rPr lang="en-US" b="1" dirty="0" smtClean="0"/>
              <a:t>Single exposure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High dose </a:t>
            </a:r>
            <a:r>
              <a:rPr lang="en-US" b="1" dirty="0" smtClean="0"/>
              <a:t>exposure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FF00"/>
                </a:solidFill>
              </a:rPr>
              <a:t>Irritant induced asthma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Airway </a:t>
            </a:r>
            <a:r>
              <a:rPr lang="en-US" b="1" dirty="0" err="1" smtClean="0"/>
              <a:t>hyperresponsiveness</a:t>
            </a:r>
            <a:endParaRPr lang="en-US" b="1" dirty="0" smtClean="0"/>
          </a:p>
          <a:p>
            <a:pPr lvl="1">
              <a:lnSpc>
                <a:spcPct val="90000"/>
              </a:lnSpc>
            </a:pPr>
            <a:r>
              <a:rPr lang="en-US" b="1" dirty="0" smtClean="0"/>
              <a:t>Multiple exposures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Lower dose exposures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69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Treatment – prolonged or chronic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33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6105" y="1751262"/>
            <a:ext cx="6411495" cy="464953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FF00"/>
                </a:solidFill>
              </a:rPr>
              <a:t>RADS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FF00"/>
                </a:solidFill>
              </a:rPr>
              <a:t>Irritant induced asthma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Inhaled bronchodilators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Oral or inhaled corticosteroids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86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Mitigation strategies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33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6105" y="1751262"/>
            <a:ext cx="6411495" cy="464953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PPE – respiratory protection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Positioning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Ventilation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Decontamination stations / equipment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Detectors (some irritant gases have poor warning properties)</a:t>
            </a:r>
          </a:p>
        </p:txBody>
      </p:sp>
    </p:spTree>
    <p:extLst>
      <p:ext uri="{BB962C8B-B14F-4D97-AF65-F5344CB8AC3E}">
        <p14:creationId xmlns:p14="http://schemas.microsoft.com/office/powerpoint/2010/main" val="227041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Cases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4" descr="photo of train derailment"/>
          <p:cNvPicPr>
            <a:picLocks noChangeAspect="1" noChangeArrowheads="1"/>
          </p:cNvPicPr>
          <p:nvPr/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3" b="6866"/>
          <a:stretch>
            <a:fillRect/>
          </a:stretch>
        </p:blipFill>
        <p:spPr bwMode="auto">
          <a:xfrm>
            <a:off x="50275" y="1600200"/>
            <a:ext cx="3439410" cy="404141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/>
          <p:cNvPicPr>
            <a:picLocks noChangeArrowheads="1"/>
          </p:cNvPicPr>
          <p:nvPr/>
        </p:nvPicPr>
        <p:blipFill>
          <a:blip r:embed="rId3">
            <a:lum bright="-4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3" t="1984" r="2196" b="1984"/>
          <a:stretch>
            <a:fillRect/>
          </a:stretch>
        </p:blipFill>
        <p:spPr bwMode="auto">
          <a:xfrm>
            <a:off x="3489685" y="1751262"/>
            <a:ext cx="5411537" cy="36630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769980" y="5956886"/>
            <a:ext cx="541738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</a:rPr>
              <a:t>10 of 31 cars - 250,000 gallons - cloud 5x3miles</a:t>
            </a:r>
          </a:p>
        </p:txBody>
      </p:sp>
    </p:spTree>
    <p:extLst>
      <p:ext uri="{BB962C8B-B14F-4D97-AF65-F5344CB8AC3E}">
        <p14:creationId xmlns:p14="http://schemas.microsoft.com/office/powerpoint/2010/main" val="67720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lum bright="-14000" contrast="22000"/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6" b="1276"/>
          <a:stretch>
            <a:fillRect/>
          </a:stretch>
        </p:blipFill>
        <p:spPr bwMode="auto">
          <a:xfrm>
            <a:off x="1136316" y="-36523"/>
            <a:ext cx="6751052" cy="687641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528010" y="3729371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sym typeface="Wingdings" charset="0"/>
              </a:rPr>
              <a:t>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6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MinotFo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" b="1542"/>
          <a:stretch>
            <a:fillRect/>
          </a:stretch>
        </p:blipFill>
        <p:spPr bwMode="auto"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79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15,000 people affected</a:t>
            </a:r>
          </a:p>
          <a:p>
            <a:r>
              <a:rPr lang="en-US" dirty="0"/>
              <a:t>300 patients arrive at the local hospital the first night</a:t>
            </a:r>
          </a:p>
          <a:p>
            <a:r>
              <a:rPr lang="en-US" dirty="0"/>
              <a:t>Thousands have symptoms</a:t>
            </a:r>
          </a:p>
          <a:p>
            <a:pPr lvl="1"/>
            <a:r>
              <a:rPr lang="en-US" dirty="0" smtClean="0"/>
              <a:t>Mucous membrane irritation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Minot, 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500" y="4429051"/>
            <a:ext cx="4144500" cy="242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60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Ammonia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Highly water soluble irritant gas</a:t>
            </a:r>
          </a:p>
          <a:p>
            <a:pPr lvl="1"/>
            <a:r>
              <a:rPr lang="en-US" dirty="0" smtClean="0"/>
              <a:t>Predominantly mucosal irritation</a:t>
            </a:r>
          </a:p>
          <a:p>
            <a:pPr lvl="1"/>
            <a:r>
              <a:rPr lang="en-US" dirty="0" smtClean="0"/>
              <a:t>Minimal lung irritation/ALI</a:t>
            </a:r>
          </a:p>
          <a:p>
            <a:pPr lvl="1"/>
            <a:r>
              <a:rPr lang="en-US" dirty="0" smtClean="0"/>
              <a:t>Treatment:</a:t>
            </a:r>
          </a:p>
          <a:p>
            <a:pPr lvl="2"/>
            <a:r>
              <a:rPr lang="en-US" dirty="0" smtClean="0"/>
              <a:t>Decontamination</a:t>
            </a:r>
          </a:p>
          <a:p>
            <a:pPr lvl="3"/>
            <a:r>
              <a:rPr lang="en-US" dirty="0" smtClean="0"/>
              <a:t>(bronchodilators/corticosteroids for bronchospasm</a:t>
            </a:r>
            <a:r>
              <a:rPr lang="en-US" dirty="0" smtClean="0"/>
              <a:t>)</a:t>
            </a:r>
          </a:p>
          <a:p>
            <a:r>
              <a:rPr lang="en-US" dirty="0" smtClean="0"/>
              <a:t>Occupational uses:</a:t>
            </a:r>
          </a:p>
          <a:p>
            <a:pPr lvl="1"/>
            <a:r>
              <a:rPr lang="en-US" dirty="0" smtClean="0"/>
              <a:t>Fertilizer; precursor for chemical production (nitric oxide, hydrazine, phenol, urea, </a:t>
            </a:r>
            <a:r>
              <a:rPr lang="en-US" dirty="0" err="1" smtClean="0"/>
              <a:t>etc</a:t>
            </a:r>
            <a:r>
              <a:rPr lang="en-US" dirty="0" smtClean="0"/>
              <a:t>); cleaner; antimicrobial (beef)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55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94631" y="279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What are irritant gases?</a:t>
            </a:r>
            <a:endParaRPr lang="en-US" sz="3200" dirty="0"/>
          </a:p>
        </p:txBody>
      </p:sp>
      <p:sp>
        <p:nvSpPr>
          <p:cNvPr id="613379" name="Rectangle 3"/>
          <p:cNvSpPr>
            <a:spLocks noChangeArrowheads="1"/>
          </p:cNvSpPr>
          <p:nvPr/>
        </p:nvSpPr>
        <p:spPr bwMode="auto">
          <a:xfrm>
            <a:off x="494631" y="1422400"/>
            <a:ext cx="8229600" cy="515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Char char="l"/>
            </a:pPr>
            <a:r>
              <a:rPr lang="en-US" sz="2800" dirty="0" smtClean="0">
                <a:solidFill>
                  <a:srgbClr val="FFFFFF"/>
                </a:solidFill>
                <a:latin typeface="Arial" charset="0"/>
              </a:rPr>
              <a:t>Ammonia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Char char="l"/>
            </a:pPr>
            <a:r>
              <a:rPr lang="en-US" sz="2800" dirty="0" smtClean="0">
                <a:solidFill>
                  <a:srgbClr val="FFFFFF"/>
                </a:solidFill>
                <a:latin typeface="Arial" charset="0"/>
              </a:rPr>
              <a:t>Chlorine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Char char="l"/>
            </a:pPr>
            <a:r>
              <a:rPr lang="en-US" sz="2800" dirty="0" smtClean="0">
                <a:solidFill>
                  <a:srgbClr val="FFFFFF"/>
                </a:solidFill>
                <a:latin typeface="Arial" charset="0"/>
              </a:rPr>
              <a:t>Hydrogen Chloride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Char char="l"/>
            </a:pPr>
            <a:r>
              <a:rPr lang="en-US" sz="2800" dirty="0" smtClean="0">
                <a:solidFill>
                  <a:srgbClr val="FFFFFF"/>
                </a:solidFill>
                <a:latin typeface="Arial" charset="0"/>
              </a:rPr>
              <a:t>Hydrogen sulfide</a:t>
            </a:r>
            <a:endParaRPr lang="en-US" sz="2800" dirty="0" smtClean="0">
              <a:solidFill>
                <a:srgbClr val="FFFFFF"/>
              </a:solidFill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Char char="l"/>
            </a:pPr>
            <a:r>
              <a:rPr lang="en-US" sz="2800" dirty="0" smtClean="0">
                <a:solidFill>
                  <a:srgbClr val="FFFFFF"/>
                </a:solidFill>
                <a:latin typeface="Arial" charset="0"/>
              </a:rPr>
              <a:t>Phosgene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Char char="l"/>
            </a:pPr>
            <a:endParaRPr lang="en-US" sz="2800" dirty="0">
              <a:solidFill>
                <a:srgbClr val="FFFFFF"/>
              </a:solidFill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Char char="l"/>
            </a:pPr>
            <a:r>
              <a:rPr lang="en-US" sz="2800" dirty="0" smtClean="0">
                <a:solidFill>
                  <a:srgbClr val="FFFFFF"/>
                </a:solidFill>
                <a:latin typeface="Arial" charset="0"/>
              </a:rPr>
              <a:t>Exposures are: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Char char="l"/>
            </a:pPr>
            <a:r>
              <a:rPr lang="en-US" sz="2800" dirty="0" smtClean="0">
                <a:solidFill>
                  <a:srgbClr val="FFFFFF"/>
                </a:solidFill>
                <a:latin typeface="Arial" charset="0"/>
              </a:rPr>
              <a:t>Large releases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Char char="l"/>
            </a:pPr>
            <a:r>
              <a:rPr lang="en-US" sz="2800" dirty="0" smtClean="0">
                <a:solidFill>
                  <a:srgbClr val="FFFFFF"/>
                </a:solidFill>
                <a:latin typeface="Arial" charset="0"/>
              </a:rPr>
              <a:t>Small releases / exposures</a:t>
            </a:r>
          </a:p>
        </p:txBody>
      </p:sp>
    </p:spTree>
    <p:extLst>
      <p:ext uri="{BB962C8B-B14F-4D97-AF65-F5344CB8AC3E}">
        <p14:creationId xmlns:p14="http://schemas.microsoft.com/office/powerpoint/2010/main" val="10541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Case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1" y="1435267"/>
            <a:ext cx="5934454" cy="4909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29 M petroleum refinery worker</a:t>
            </a:r>
          </a:p>
          <a:p>
            <a:r>
              <a:rPr lang="en-US" sz="24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S</a:t>
            </a:r>
            <a:r>
              <a:rPr lang="en-US" sz="24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pill of ‘neutralizing agent’</a:t>
            </a:r>
          </a:p>
          <a:p>
            <a:r>
              <a:rPr lang="en-US" sz="24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Describes a ‘suffocating’ smell</a:t>
            </a:r>
          </a:p>
          <a:p>
            <a:r>
              <a:rPr lang="en-US" sz="24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Reports eye/nose/mouth irritation</a:t>
            </a:r>
          </a:p>
          <a:p>
            <a:r>
              <a:rPr lang="en-US" sz="24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Cough </a:t>
            </a:r>
          </a:p>
          <a:p>
            <a:r>
              <a:rPr lang="en-US" sz="24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No shortness of breath</a:t>
            </a:r>
            <a:endParaRPr lang="en-US" sz="2400" b="1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897" y="2871593"/>
            <a:ext cx="3721104" cy="39864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10" y="4337636"/>
            <a:ext cx="4433971" cy="252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43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17215"/>
            <a:ext cx="7949965" cy="45659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Conjunctival</a:t>
            </a:r>
            <a:r>
              <a:rPr lang="en-US" sz="24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injection</a:t>
            </a:r>
          </a:p>
          <a:p>
            <a:r>
              <a:rPr lang="en-US" sz="24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Rhinitis</a:t>
            </a:r>
          </a:p>
          <a:p>
            <a:r>
              <a:rPr lang="en-US" sz="24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Pharyngitis</a:t>
            </a:r>
          </a:p>
          <a:p>
            <a:r>
              <a:rPr lang="en-US" sz="24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Cough</a:t>
            </a:r>
          </a:p>
          <a:p>
            <a:r>
              <a:rPr lang="en-US" sz="24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Clear breath sounds </a:t>
            </a:r>
          </a:p>
          <a:p>
            <a:r>
              <a:rPr lang="en-US" sz="24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No stridor or dysphonia</a:t>
            </a:r>
          </a:p>
          <a:p>
            <a:endParaRPr lang="en-US" dirty="0" smtClean="0"/>
          </a:p>
          <a:p>
            <a:r>
              <a:rPr lang="en-US" dirty="0" smtClean="0"/>
              <a:t>Ammonia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500" y="4429051"/>
            <a:ext cx="4144500" cy="24289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3202" y="1718272"/>
            <a:ext cx="5020798" cy="248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78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Case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30274" cy="4525963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38 </a:t>
            </a:r>
            <a:r>
              <a:rPr lang="en-US" b="1" dirty="0" err="1" smtClean="0"/>
              <a:t>yo</a:t>
            </a:r>
            <a:r>
              <a:rPr lang="en-US" b="1" dirty="0" smtClean="0"/>
              <a:t> female </a:t>
            </a:r>
            <a:r>
              <a:rPr lang="en-US" b="1" dirty="0"/>
              <a:t>worker at chemical manufacturing plant</a:t>
            </a:r>
          </a:p>
          <a:p>
            <a:r>
              <a:rPr lang="en-US" b="1" dirty="0" smtClean="0"/>
              <a:t>1 ton </a:t>
            </a:r>
            <a:r>
              <a:rPr lang="en-US" b="1" dirty="0" smtClean="0">
                <a:solidFill>
                  <a:srgbClr val="FFFF00"/>
                </a:solidFill>
              </a:rPr>
              <a:t>compressed </a:t>
            </a:r>
            <a:r>
              <a:rPr lang="en-US" b="1" dirty="0">
                <a:solidFill>
                  <a:srgbClr val="FFFF00"/>
                </a:solidFill>
              </a:rPr>
              <a:t>gas </a:t>
            </a:r>
            <a:r>
              <a:rPr lang="en-US" b="1" dirty="0"/>
              <a:t>tanks used to manufacture pesticide ingredients</a:t>
            </a:r>
          </a:p>
          <a:p>
            <a:r>
              <a:rPr lang="en-US" b="1" dirty="0"/>
              <a:t>1 ton cylinders stored in a shed</a:t>
            </a:r>
          </a:p>
          <a:p>
            <a:r>
              <a:rPr lang="en-US" b="1" dirty="0"/>
              <a:t>Gas accessed via flexible braided stainless steel hoses</a:t>
            </a:r>
          </a:p>
          <a:p>
            <a:r>
              <a:rPr lang="en-US" b="1" dirty="0"/>
              <a:t>Worker was inspecting the cylinders when a hose burst</a:t>
            </a:r>
          </a:p>
          <a:p>
            <a:endParaRPr lang="en-US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9266" y="3861596"/>
            <a:ext cx="3794734" cy="21541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9081" y="1780940"/>
            <a:ext cx="3804919" cy="153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32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Patient states she was </a:t>
            </a:r>
            <a:r>
              <a:rPr lang="en-US" b="1" dirty="0">
                <a:solidFill>
                  <a:srgbClr val="FFFF00"/>
                </a:solidFill>
              </a:rPr>
              <a:t>coughing</a:t>
            </a:r>
            <a:r>
              <a:rPr lang="en-US" b="1" dirty="0"/>
              <a:t> initially</a:t>
            </a:r>
          </a:p>
          <a:p>
            <a:r>
              <a:rPr lang="en-US" b="1" dirty="0"/>
              <a:t>Feels well in the </a:t>
            </a:r>
            <a:r>
              <a:rPr lang="en-US" b="1" dirty="0" smtClean="0"/>
              <a:t>Emergency Department</a:t>
            </a:r>
            <a:endParaRPr lang="en-US" b="1" dirty="0"/>
          </a:p>
          <a:p>
            <a:r>
              <a:rPr lang="en-US" b="1" dirty="0" smtClean="0"/>
              <a:t>Reports smell </a:t>
            </a:r>
            <a:r>
              <a:rPr lang="en-US" b="1" dirty="0"/>
              <a:t>of ‘</a:t>
            </a:r>
            <a:r>
              <a:rPr lang="en-US" b="1" dirty="0">
                <a:solidFill>
                  <a:srgbClr val="FFFF00"/>
                </a:solidFill>
              </a:rPr>
              <a:t>moldy hay</a:t>
            </a:r>
            <a:r>
              <a:rPr lang="en-US" b="1" dirty="0"/>
              <a:t>’</a:t>
            </a:r>
          </a:p>
          <a:p>
            <a:r>
              <a:rPr lang="en-US" b="1" dirty="0"/>
              <a:t>Noted a </a:t>
            </a:r>
            <a:r>
              <a:rPr lang="en-US" b="1" dirty="0">
                <a:solidFill>
                  <a:srgbClr val="FFFF00"/>
                </a:solidFill>
              </a:rPr>
              <a:t>colorless vapor </a:t>
            </a:r>
            <a:r>
              <a:rPr lang="en-US" b="1" dirty="0"/>
              <a:t>leaking from the hose</a:t>
            </a:r>
          </a:p>
          <a:p>
            <a:r>
              <a:rPr lang="en-US" b="1" dirty="0"/>
              <a:t>The patient would like to be discharged back to work to finish her inspection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06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4 hours into ED observation: </a:t>
            </a:r>
            <a:r>
              <a:rPr lang="en-US" b="1" dirty="0">
                <a:solidFill>
                  <a:srgbClr val="FFFF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significant difficulty breathing</a:t>
            </a:r>
          </a:p>
          <a:p>
            <a:r>
              <a:rPr lang="en-US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Admission: at 18 hours post-exposure, patient requires intubation in the ICU</a:t>
            </a:r>
          </a:p>
          <a:p>
            <a:r>
              <a:rPr lang="en-US" b="1" dirty="0">
                <a:solidFill>
                  <a:srgbClr val="FFFF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ALI</a:t>
            </a:r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867" r="-147"/>
          <a:stretch/>
        </p:blipFill>
        <p:spPr>
          <a:xfrm>
            <a:off x="4602749" y="1600200"/>
            <a:ext cx="4434304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91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Phosgene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Low water solubility irritant gas</a:t>
            </a:r>
          </a:p>
          <a:p>
            <a:pPr lvl="1"/>
            <a:r>
              <a:rPr lang="en-US" dirty="0" smtClean="0"/>
              <a:t>Minimal mucosal symptoms</a:t>
            </a:r>
          </a:p>
          <a:p>
            <a:pPr lvl="1"/>
            <a:r>
              <a:rPr lang="en-US" dirty="0" smtClean="0"/>
              <a:t>Delayed onset ALI</a:t>
            </a:r>
          </a:p>
          <a:p>
            <a:pPr lvl="1"/>
            <a:r>
              <a:rPr lang="en-US" dirty="0" smtClean="0"/>
              <a:t>Treatment:  </a:t>
            </a:r>
          </a:p>
          <a:p>
            <a:pPr lvl="2"/>
            <a:r>
              <a:rPr lang="en-US" dirty="0" smtClean="0"/>
              <a:t>Oxygen</a:t>
            </a:r>
          </a:p>
          <a:p>
            <a:pPr lvl="2"/>
            <a:r>
              <a:rPr lang="en-US" dirty="0" err="1" smtClean="0"/>
              <a:t>BiPap</a:t>
            </a:r>
            <a:r>
              <a:rPr lang="en-US" dirty="0" smtClean="0"/>
              <a:t> / intubation (ventilation)</a:t>
            </a:r>
          </a:p>
          <a:p>
            <a:pPr lvl="2"/>
            <a:r>
              <a:rPr lang="en-US" dirty="0" smtClean="0"/>
              <a:t>Bronchodilators</a:t>
            </a:r>
          </a:p>
          <a:p>
            <a:pPr lvl="2"/>
            <a:r>
              <a:rPr lang="en-US" dirty="0" smtClean="0"/>
              <a:t>Corticosteroids</a:t>
            </a:r>
          </a:p>
          <a:p>
            <a:r>
              <a:rPr lang="en-US" dirty="0" smtClean="0"/>
              <a:t>Occupational uses:</a:t>
            </a:r>
          </a:p>
          <a:p>
            <a:pPr lvl="1"/>
            <a:r>
              <a:rPr lang="en-US" dirty="0" smtClean="0"/>
              <a:t>Chemical synthesis (carbonates, isocyanates)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58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Case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Several swimmers at an indoor pool note pungent odor of “bleach”</a:t>
            </a:r>
          </a:p>
          <a:p>
            <a:r>
              <a:rPr lang="en-US" dirty="0" smtClean="0"/>
              <a:t>Mildly irritating to eyes</a:t>
            </a:r>
          </a:p>
          <a:p>
            <a:r>
              <a:rPr lang="en-US" dirty="0" smtClean="0"/>
              <a:t>Over hours, swimmers develop 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ough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hortness of breath</a:t>
            </a:r>
          </a:p>
          <a:p>
            <a:pPr lvl="1"/>
            <a:r>
              <a:rPr lang="en-US" dirty="0" smtClean="0"/>
              <a:t>Chest tightness</a:t>
            </a:r>
          </a:p>
          <a:p>
            <a:pPr lvl="1"/>
            <a:r>
              <a:rPr lang="en-US" dirty="0" smtClean="0"/>
              <a:t>Throat pain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9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Diffuse wheezing</a:t>
            </a:r>
          </a:p>
          <a:p>
            <a:r>
              <a:rPr lang="en-US" dirty="0" smtClean="0"/>
              <a:t>Coughing</a:t>
            </a:r>
          </a:p>
          <a:p>
            <a:r>
              <a:rPr lang="en-US" dirty="0" smtClean="0"/>
              <a:t>Chest tightness</a:t>
            </a:r>
          </a:p>
          <a:p>
            <a:r>
              <a:rPr lang="en-US" dirty="0" smtClean="0"/>
              <a:t>Chest </a:t>
            </a:r>
            <a:r>
              <a:rPr lang="en-US" dirty="0" err="1" smtClean="0"/>
              <a:t>xray</a:t>
            </a:r>
            <a:r>
              <a:rPr lang="en-US" dirty="0" smtClean="0"/>
              <a:t>: </a:t>
            </a:r>
          </a:p>
          <a:p>
            <a:pPr lvl="1"/>
            <a:r>
              <a:rPr lang="en-US" dirty="0" err="1" smtClean="0"/>
              <a:t>peribronchial</a:t>
            </a:r>
            <a:r>
              <a:rPr lang="en-US" dirty="0" smtClean="0"/>
              <a:t> cuffing</a:t>
            </a:r>
          </a:p>
          <a:p>
            <a:pPr lvl="1"/>
            <a:r>
              <a:rPr lang="en-US" dirty="0" err="1" smtClean="0"/>
              <a:t>hilar</a:t>
            </a:r>
            <a:r>
              <a:rPr lang="en-US" dirty="0" smtClean="0"/>
              <a:t> thickening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0" y="2404918"/>
            <a:ext cx="4826000" cy="445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76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Chlorine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Intermediate water soluble irritant gas</a:t>
            </a:r>
          </a:p>
          <a:p>
            <a:pPr lvl="1"/>
            <a:r>
              <a:rPr lang="en-US" dirty="0" smtClean="0"/>
              <a:t>Mild mucosal irritation</a:t>
            </a:r>
          </a:p>
          <a:p>
            <a:pPr lvl="1"/>
            <a:r>
              <a:rPr lang="en-US" dirty="0" smtClean="0"/>
              <a:t>Predominant bronchospasm</a:t>
            </a:r>
          </a:p>
          <a:p>
            <a:pPr lvl="1"/>
            <a:r>
              <a:rPr lang="en-US" dirty="0" smtClean="0"/>
              <a:t>Possible ALI</a:t>
            </a:r>
          </a:p>
          <a:p>
            <a:r>
              <a:rPr lang="en-US" dirty="0" smtClean="0"/>
              <a:t>Treatment:</a:t>
            </a:r>
          </a:p>
          <a:p>
            <a:pPr lvl="1"/>
            <a:r>
              <a:rPr lang="en-US" dirty="0" smtClean="0"/>
              <a:t>Bronchodilators</a:t>
            </a:r>
          </a:p>
          <a:p>
            <a:pPr lvl="1"/>
            <a:r>
              <a:rPr lang="en-US" dirty="0" smtClean="0"/>
              <a:t>Corticosteroids</a:t>
            </a:r>
          </a:p>
          <a:p>
            <a:r>
              <a:rPr lang="en-US" dirty="0" smtClean="0"/>
              <a:t>Occupational uses:</a:t>
            </a:r>
          </a:p>
          <a:p>
            <a:pPr lvl="1"/>
            <a:r>
              <a:rPr lang="en-US" dirty="0" smtClean="0"/>
              <a:t>Chemical manufacture (vinyl chloride, polyvinyl chloride, 1,2-</a:t>
            </a:r>
            <a:r>
              <a:rPr lang="en-US" dirty="0" err="1" smtClean="0"/>
              <a:t>dichloroethane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r>
              <a:rPr lang="en-US" dirty="0" smtClean="0"/>
              <a:t>), disinfectant products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44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Irritant gases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Toxicity depends on water solubility</a:t>
            </a:r>
          </a:p>
          <a:p>
            <a:r>
              <a:rPr lang="en-US" dirty="0" smtClean="0"/>
              <a:t>Symptoms may be delayed with low water soluble gases</a:t>
            </a:r>
          </a:p>
          <a:p>
            <a:r>
              <a:rPr lang="en-US" dirty="0" smtClean="0"/>
              <a:t>Treatment is mostly symptomatic</a:t>
            </a:r>
          </a:p>
          <a:p>
            <a:r>
              <a:rPr lang="en-US" dirty="0" smtClean="0"/>
              <a:t>Patients with a single, large exposure are at risk for RADS</a:t>
            </a:r>
          </a:p>
          <a:p>
            <a:r>
              <a:rPr lang="en-US" dirty="0" smtClean="0"/>
              <a:t>Patients with chronic exposures may be at risk of irritant-induced asthma</a:t>
            </a:r>
          </a:p>
        </p:txBody>
      </p:sp>
    </p:spTree>
    <p:extLst>
      <p:ext uri="{BB962C8B-B14F-4D97-AF65-F5344CB8AC3E}">
        <p14:creationId xmlns:p14="http://schemas.microsoft.com/office/powerpoint/2010/main" val="220444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94631" y="279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Chemical Accidents in U.S. Industry  </a:t>
            </a:r>
            <a:r>
              <a:rPr lang="en-US" sz="3200" dirty="0"/>
              <a:t>1994-1999</a:t>
            </a:r>
          </a:p>
        </p:txBody>
      </p:sp>
      <p:sp>
        <p:nvSpPr>
          <p:cNvPr id="613379" name="Rectangle 3"/>
          <p:cNvSpPr>
            <a:spLocks noChangeArrowheads="1"/>
          </p:cNvSpPr>
          <p:nvPr/>
        </p:nvSpPr>
        <p:spPr bwMode="auto">
          <a:xfrm>
            <a:off x="494631" y="1422400"/>
            <a:ext cx="8229600" cy="515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Char char="l"/>
            </a:pPr>
            <a:r>
              <a:rPr lang="en-US" sz="2800" dirty="0">
                <a:solidFill>
                  <a:srgbClr val="FFFFFF"/>
                </a:solidFill>
                <a:latin typeface="Arial" charset="0"/>
              </a:rPr>
              <a:t>#1	</a:t>
            </a:r>
            <a:r>
              <a:rPr lang="en-US" sz="2800" dirty="0">
                <a:solidFill>
                  <a:srgbClr val="FFFF00"/>
                </a:solidFill>
                <a:latin typeface="Arial" charset="0"/>
              </a:rPr>
              <a:t>Anhydrous Ammonia</a:t>
            </a:r>
            <a:r>
              <a:rPr lang="en-US" sz="2800" dirty="0">
                <a:solidFill>
                  <a:srgbClr val="FFFFFF"/>
                </a:solidFill>
                <a:latin typeface="Arial" charset="0"/>
              </a:rPr>
              <a:t>	</a:t>
            </a:r>
            <a:r>
              <a:rPr lang="en-US" sz="2800" dirty="0" smtClean="0">
                <a:solidFill>
                  <a:srgbClr val="FFFFFF"/>
                </a:solidFill>
                <a:latin typeface="Arial" charset="0"/>
              </a:rPr>
              <a:t>	656</a:t>
            </a:r>
            <a:endParaRPr lang="en-US" sz="2800" dirty="0">
              <a:solidFill>
                <a:srgbClr val="FFFFFF"/>
              </a:solidFill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Char char="l"/>
            </a:pPr>
            <a:r>
              <a:rPr lang="en-US" sz="2800" dirty="0">
                <a:solidFill>
                  <a:srgbClr val="FFFFFF"/>
                </a:solidFill>
                <a:latin typeface="Arial" charset="0"/>
              </a:rPr>
              <a:t>#2	</a:t>
            </a:r>
            <a:r>
              <a:rPr lang="en-US" sz="2800" dirty="0">
                <a:solidFill>
                  <a:srgbClr val="FFFF00"/>
                </a:solidFill>
                <a:latin typeface="Arial" charset="0"/>
              </a:rPr>
              <a:t>Chlorine	</a:t>
            </a:r>
            <a:r>
              <a:rPr lang="en-US" sz="2800" dirty="0">
                <a:solidFill>
                  <a:srgbClr val="FFFFFF"/>
                </a:solidFill>
                <a:latin typeface="Arial" charset="0"/>
              </a:rPr>
              <a:t>		</a:t>
            </a:r>
            <a:r>
              <a:rPr lang="en-US" sz="2800" dirty="0" smtClean="0">
                <a:solidFill>
                  <a:srgbClr val="FFFFFF"/>
                </a:solidFill>
                <a:latin typeface="Arial" charset="0"/>
              </a:rPr>
              <a:t>				518</a:t>
            </a:r>
            <a:endParaRPr lang="en-US" sz="2800" dirty="0">
              <a:solidFill>
                <a:srgbClr val="FFFFFF"/>
              </a:solidFill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Char char="l"/>
            </a:pPr>
            <a:r>
              <a:rPr lang="en-US" sz="2800" dirty="0">
                <a:solidFill>
                  <a:srgbClr val="FFFFFF"/>
                </a:solidFill>
                <a:latin typeface="Arial" charset="0"/>
              </a:rPr>
              <a:t>#3	Hydrogen Fluoride	</a:t>
            </a:r>
            <a:r>
              <a:rPr lang="en-US" sz="2800" dirty="0" smtClean="0">
                <a:solidFill>
                  <a:srgbClr val="FFFFFF"/>
                </a:solidFill>
                <a:latin typeface="Arial" charset="0"/>
              </a:rPr>
              <a:t>	</a:t>
            </a:r>
            <a:r>
              <a:rPr lang="en-US" sz="2800" dirty="0">
                <a:solidFill>
                  <a:srgbClr val="FFFFFF"/>
                </a:solidFill>
                <a:latin typeface="Arial" charset="0"/>
              </a:rPr>
              <a:t>	101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Char char="l"/>
            </a:pPr>
            <a:r>
              <a:rPr lang="en-US" sz="2800" dirty="0">
                <a:solidFill>
                  <a:srgbClr val="FFFFFF"/>
                </a:solidFill>
                <a:latin typeface="Arial" charset="0"/>
              </a:rPr>
              <a:t>#4	Flammable Mixture		</a:t>
            </a:r>
            <a:r>
              <a:rPr lang="en-US" sz="2800" dirty="0" smtClean="0">
                <a:solidFill>
                  <a:srgbClr val="FFFFFF"/>
                </a:solidFill>
                <a:latin typeface="Arial" charset="0"/>
              </a:rPr>
              <a:t>	99</a:t>
            </a:r>
            <a:endParaRPr lang="en-US" sz="2800" dirty="0">
              <a:solidFill>
                <a:srgbClr val="FFFFFF"/>
              </a:solidFill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Char char="l"/>
            </a:pPr>
            <a:r>
              <a:rPr lang="en-US" sz="2800" dirty="0">
                <a:solidFill>
                  <a:srgbClr val="FFFFFF"/>
                </a:solidFill>
                <a:latin typeface="Arial" charset="0"/>
              </a:rPr>
              <a:t>#5	Chlorine Dioxide		</a:t>
            </a:r>
            <a:r>
              <a:rPr lang="en-US" sz="2800" dirty="0" smtClean="0">
                <a:solidFill>
                  <a:srgbClr val="FFFFFF"/>
                </a:solidFill>
                <a:latin typeface="Arial" charset="0"/>
              </a:rPr>
              <a:t>		55</a:t>
            </a:r>
            <a:endParaRPr lang="en-US" sz="2800" dirty="0">
              <a:solidFill>
                <a:srgbClr val="FFFFFF"/>
              </a:solidFill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Char char="l"/>
            </a:pPr>
            <a:r>
              <a:rPr lang="en-US" sz="2800" dirty="0">
                <a:solidFill>
                  <a:srgbClr val="FFFFFF"/>
                </a:solidFill>
                <a:latin typeface="Arial" charset="0"/>
              </a:rPr>
              <a:t>#6	Propane			</a:t>
            </a:r>
            <a:r>
              <a:rPr lang="en-US" sz="2800" dirty="0" smtClean="0">
                <a:solidFill>
                  <a:srgbClr val="FFFFFF"/>
                </a:solidFill>
                <a:latin typeface="Arial" charset="0"/>
              </a:rPr>
              <a:t>				54</a:t>
            </a:r>
            <a:endParaRPr lang="en-US" sz="2800" dirty="0">
              <a:solidFill>
                <a:srgbClr val="FFFFFF"/>
              </a:solidFill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Char char="l"/>
            </a:pPr>
            <a:r>
              <a:rPr lang="en-US" sz="2800" dirty="0">
                <a:solidFill>
                  <a:srgbClr val="FFFFFF"/>
                </a:solidFill>
                <a:latin typeface="Arial" charset="0"/>
              </a:rPr>
              <a:t>#7	</a:t>
            </a:r>
            <a:r>
              <a:rPr lang="en-US" sz="2800" dirty="0">
                <a:solidFill>
                  <a:srgbClr val="FFFF00"/>
                </a:solidFill>
                <a:latin typeface="Arial" charset="0"/>
              </a:rPr>
              <a:t>Sulfur Dioxide	</a:t>
            </a:r>
            <a:r>
              <a:rPr lang="en-US" sz="2800" dirty="0" smtClean="0">
                <a:solidFill>
                  <a:srgbClr val="FFFFFF"/>
                </a:solidFill>
                <a:latin typeface="Arial" charset="0"/>
              </a:rPr>
              <a:t>	</a:t>
            </a:r>
            <a:r>
              <a:rPr lang="en-US" sz="2800" dirty="0">
                <a:solidFill>
                  <a:srgbClr val="FFFFFF"/>
                </a:solidFill>
                <a:latin typeface="Arial" charset="0"/>
              </a:rPr>
              <a:t>	</a:t>
            </a:r>
            <a:r>
              <a:rPr lang="en-US" sz="2800" dirty="0" smtClean="0">
                <a:solidFill>
                  <a:srgbClr val="FFFFFF"/>
                </a:solidFill>
                <a:latin typeface="Arial" charset="0"/>
              </a:rPr>
              <a:t>		48</a:t>
            </a:r>
            <a:endParaRPr lang="en-US" sz="2800" dirty="0">
              <a:solidFill>
                <a:srgbClr val="FFFFFF"/>
              </a:solidFill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Char char="l"/>
            </a:pPr>
            <a:r>
              <a:rPr lang="en-US" sz="2800" dirty="0">
                <a:solidFill>
                  <a:srgbClr val="FFFFFF"/>
                </a:solidFill>
                <a:latin typeface="Arial" charset="0"/>
              </a:rPr>
              <a:t>#8	</a:t>
            </a:r>
            <a:r>
              <a:rPr lang="en-US" sz="2800" dirty="0">
                <a:solidFill>
                  <a:srgbClr val="FFFF00"/>
                </a:solidFill>
                <a:latin typeface="Arial" charset="0"/>
              </a:rPr>
              <a:t>Ammonia</a:t>
            </a:r>
            <a:r>
              <a:rPr lang="en-US" sz="2800" dirty="0">
                <a:solidFill>
                  <a:srgbClr val="FFFFFF"/>
                </a:solidFill>
                <a:latin typeface="Arial" charset="0"/>
              </a:rPr>
              <a:t> (&gt;20%)	</a:t>
            </a:r>
            <a:r>
              <a:rPr lang="en-US" sz="2800" dirty="0" smtClean="0">
                <a:solidFill>
                  <a:srgbClr val="FFFFFF"/>
                </a:solidFill>
                <a:latin typeface="Arial" charset="0"/>
              </a:rPr>
              <a:t>		</a:t>
            </a:r>
            <a:r>
              <a:rPr lang="en-US" sz="2800" dirty="0" smtClean="0">
                <a:solidFill>
                  <a:srgbClr val="FFFFFF"/>
                </a:solidFill>
                <a:latin typeface="Arial" charset="0"/>
              </a:rPr>
              <a:t>43</a:t>
            </a:r>
            <a:endParaRPr lang="en-US" sz="2800" dirty="0">
              <a:solidFill>
                <a:srgbClr val="FFFFFF"/>
              </a:solidFill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Char char="l"/>
            </a:pPr>
            <a:r>
              <a:rPr lang="en-US" sz="2800" dirty="0">
                <a:solidFill>
                  <a:srgbClr val="FFFFFF"/>
                </a:solidFill>
                <a:latin typeface="Arial" charset="0"/>
              </a:rPr>
              <a:t>#9	</a:t>
            </a:r>
            <a:r>
              <a:rPr lang="en-US" sz="2800" dirty="0">
                <a:solidFill>
                  <a:srgbClr val="FFFF00"/>
                </a:solidFill>
                <a:latin typeface="Arial" charset="0"/>
              </a:rPr>
              <a:t>Hydrogen </a:t>
            </a:r>
            <a:r>
              <a:rPr lang="en-US" sz="2800" dirty="0" smtClean="0">
                <a:solidFill>
                  <a:srgbClr val="FFFF00"/>
                </a:solidFill>
                <a:latin typeface="Arial" charset="0"/>
              </a:rPr>
              <a:t>Chloride</a:t>
            </a:r>
            <a:r>
              <a:rPr lang="en-US" sz="2800" dirty="0" smtClean="0">
                <a:solidFill>
                  <a:srgbClr val="FFFFFF"/>
                </a:solidFill>
                <a:latin typeface="Arial" charset="0"/>
              </a:rPr>
              <a:t>	</a:t>
            </a:r>
            <a:r>
              <a:rPr lang="en-US" sz="2800" dirty="0">
                <a:solidFill>
                  <a:srgbClr val="FFFFFF"/>
                </a:solidFill>
                <a:latin typeface="Arial" charset="0"/>
              </a:rPr>
              <a:t>		32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Char char="l"/>
            </a:pPr>
            <a:r>
              <a:rPr lang="en-US" sz="2800" dirty="0">
                <a:solidFill>
                  <a:srgbClr val="FFFFFF"/>
                </a:solidFill>
                <a:latin typeface="Arial" charset="0"/>
              </a:rPr>
              <a:t>#</a:t>
            </a:r>
            <a:r>
              <a:rPr lang="en-US" sz="2800" dirty="0" smtClean="0">
                <a:solidFill>
                  <a:srgbClr val="FFFFFF"/>
                </a:solidFill>
                <a:latin typeface="Arial" charset="0"/>
              </a:rPr>
              <a:t>19 </a:t>
            </a:r>
            <a:r>
              <a:rPr lang="en-US" sz="2800" dirty="0" smtClean="0">
                <a:solidFill>
                  <a:srgbClr val="FFFF00"/>
                </a:solidFill>
                <a:latin typeface="Arial" charset="0"/>
              </a:rPr>
              <a:t>Phosgene</a:t>
            </a:r>
            <a:r>
              <a:rPr lang="en-US" sz="2800" dirty="0">
                <a:solidFill>
                  <a:srgbClr val="FFFFFF"/>
                </a:solidFill>
                <a:latin typeface="Arial" charset="0"/>
              </a:rPr>
              <a:t>		</a:t>
            </a:r>
            <a:r>
              <a:rPr lang="en-US" sz="2800" dirty="0" smtClean="0">
                <a:solidFill>
                  <a:srgbClr val="FFFFFF"/>
                </a:solidFill>
                <a:latin typeface="Arial" charset="0"/>
              </a:rPr>
              <a:t>			</a:t>
            </a:r>
            <a:r>
              <a:rPr lang="en-US" sz="2800" dirty="0">
                <a:solidFill>
                  <a:srgbClr val="FFFFFF"/>
                </a:solidFill>
                <a:latin typeface="Arial" charset="0"/>
              </a:rPr>
              <a:t>	12</a:t>
            </a:r>
          </a:p>
        </p:txBody>
      </p:sp>
    </p:spTree>
    <p:extLst>
      <p:ext uri="{BB962C8B-B14F-4D97-AF65-F5344CB8AC3E}">
        <p14:creationId xmlns:p14="http://schemas.microsoft.com/office/powerpoint/2010/main" val="348335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Additional occupational irritants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Isocyanates</a:t>
            </a:r>
            <a:r>
              <a:rPr lang="en-US" dirty="0" smtClean="0"/>
              <a:t> – plastics, rubber, polyurethane foam manufacture;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Hydrogen sulfide </a:t>
            </a:r>
            <a:r>
              <a:rPr lang="en-US" dirty="0" smtClean="0"/>
              <a:t>– petroleum industry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Ozone</a:t>
            </a:r>
            <a:r>
              <a:rPr lang="en-US" dirty="0" smtClean="0"/>
              <a:t> – pulp mills, paper manufacture, bleaching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Sulfur dioxide </a:t>
            </a:r>
            <a:r>
              <a:rPr lang="en-US" dirty="0" smtClean="0"/>
              <a:t>– smelting, sulfuric acid production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Nitrogen dioxide </a:t>
            </a:r>
            <a:r>
              <a:rPr lang="en-US" dirty="0" smtClean="0"/>
              <a:t>– nitric acid production, chemical explosives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39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25427" cy="6843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22872" y="22860"/>
            <a:ext cx="4906328" cy="1196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7000"/>
              </a:lnSpc>
              <a:tabLst>
                <a:tab pos="0" algn="l"/>
                <a:tab pos="640080" algn="l"/>
                <a:tab pos="1291590" algn="l"/>
                <a:tab pos="1931670" algn="l"/>
              </a:tabLst>
            </a:pPr>
            <a:r>
              <a:rPr lang="en-US" sz="6000" dirty="0"/>
              <a:t>Questions???</a:t>
            </a:r>
          </a:p>
        </p:txBody>
      </p:sp>
    </p:spTree>
    <p:extLst>
      <p:ext uri="{BB962C8B-B14F-4D97-AF65-F5344CB8AC3E}">
        <p14:creationId xmlns:p14="http://schemas.microsoft.com/office/powerpoint/2010/main" val="14435013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6424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Irritant Gases: general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2117" y="1744395"/>
            <a:ext cx="4998566" cy="4937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tx1"/>
                </a:solidFill>
              </a:rPr>
              <a:t>Classified according to water </a:t>
            </a:r>
            <a:r>
              <a:rPr lang="en-US" sz="2000" b="1" dirty="0" smtClean="0">
                <a:solidFill>
                  <a:schemeClr val="tx1"/>
                </a:solidFill>
              </a:rPr>
              <a:t>solubility: determines </a:t>
            </a:r>
            <a:r>
              <a:rPr lang="en-US" sz="2000" b="1" dirty="0">
                <a:solidFill>
                  <a:schemeClr val="tx1"/>
                </a:solidFill>
              </a:rPr>
              <a:t>clinical effects </a:t>
            </a:r>
          </a:p>
          <a:p>
            <a:pPr lvl="1">
              <a:lnSpc>
                <a:spcPct val="90000"/>
              </a:lnSpc>
            </a:pPr>
            <a:r>
              <a:rPr lang="en-US" sz="2000" b="1" dirty="0">
                <a:solidFill>
                  <a:srgbClr val="FFFF00"/>
                </a:solidFill>
              </a:rPr>
              <a:t>Highly water-soluble</a:t>
            </a:r>
          </a:p>
          <a:p>
            <a:pPr lvl="2">
              <a:lnSpc>
                <a:spcPct val="90000"/>
              </a:lnSpc>
            </a:pPr>
            <a:r>
              <a:rPr lang="en-US" sz="2000" b="1" dirty="0" smtClean="0">
                <a:solidFill>
                  <a:schemeClr val="tx1"/>
                </a:solidFill>
              </a:rPr>
              <a:t>mucous </a:t>
            </a:r>
            <a:r>
              <a:rPr lang="en-US" sz="2000" b="1" dirty="0">
                <a:solidFill>
                  <a:schemeClr val="tx1"/>
                </a:solidFill>
              </a:rPr>
              <a:t>membranes </a:t>
            </a:r>
            <a:r>
              <a:rPr lang="en-US" sz="2000" b="1" dirty="0" smtClean="0">
                <a:solidFill>
                  <a:schemeClr val="tx1"/>
                </a:solidFill>
              </a:rPr>
              <a:t>of </a:t>
            </a:r>
            <a:r>
              <a:rPr lang="en-US" sz="2000" b="1" dirty="0">
                <a:solidFill>
                  <a:schemeClr val="tx1"/>
                </a:solidFill>
              </a:rPr>
              <a:t>eyes &amp; upper airway</a:t>
            </a:r>
          </a:p>
          <a:p>
            <a:pPr lvl="1">
              <a:lnSpc>
                <a:spcPct val="90000"/>
              </a:lnSpc>
            </a:pPr>
            <a:r>
              <a:rPr lang="en-US" sz="2000" b="1" dirty="0">
                <a:solidFill>
                  <a:srgbClr val="FFFF00"/>
                </a:solidFill>
              </a:rPr>
              <a:t>Intermediately water-soluble</a:t>
            </a:r>
          </a:p>
          <a:p>
            <a:pPr lvl="2">
              <a:lnSpc>
                <a:spcPct val="90000"/>
              </a:lnSpc>
            </a:pPr>
            <a:r>
              <a:rPr lang="en-US" sz="2000" b="1" dirty="0" smtClean="0">
                <a:solidFill>
                  <a:schemeClr val="tx1"/>
                </a:solidFill>
              </a:rPr>
              <a:t>upper </a:t>
            </a:r>
            <a:r>
              <a:rPr lang="en-US" sz="2000" b="1" dirty="0">
                <a:solidFill>
                  <a:schemeClr val="tx1"/>
                </a:solidFill>
              </a:rPr>
              <a:t>airway &amp; alveoli</a:t>
            </a:r>
          </a:p>
          <a:p>
            <a:pPr lvl="1">
              <a:lnSpc>
                <a:spcPct val="90000"/>
              </a:lnSpc>
            </a:pPr>
            <a:r>
              <a:rPr lang="en-US" sz="2000" b="1" dirty="0">
                <a:solidFill>
                  <a:srgbClr val="FFFF00"/>
                </a:solidFill>
              </a:rPr>
              <a:t>Slightly water-soluble</a:t>
            </a:r>
          </a:p>
          <a:p>
            <a:pPr lvl="2">
              <a:lnSpc>
                <a:spcPct val="90000"/>
              </a:lnSpc>
            </a:pPr>
            <a:r>
              <a:rPr lang="en-US" sz="2000" b="1" dirty="0" smtClean="0">
                <a:solidFill>
                  <a:schemeClr val="tx1"/>
                </a:solidFill>
              </a:rPr>
              <a:t>alveolar-capillary </a:t>
            </a:r>
            <a:r>
              <a:rPr lang="en-US" sz="2000" b="1" dirty="0">
                <a:solidFill>
                  <a:schemeClr val="tx1"/>
                </a:solidFill>
              </a:rPr>
              <a:t>membrane</a:t>
            </a:r>
          </a:p>
          <a:p>
            <a:pPr lvl="2">
              <a:lnSpc>
                <a:spcPct val="90000"/>
              </a:lnSpc>
            </a:pPr>
            <a:r>
              <a:rPr lang="en-US" sz="2000" b="1" dirty="0">
                <a:solidFill>
                  <a:schemeClr val="tx1"/>
                </a:solidFill>
              </a:rPr>
              <a:t>Inadequate warning properties </a:t>
            </a:r>
          </a:p>
          <a:p>
            <a:pPr lvl="3">
              <a:lnSpc>
                <a:spcPct val="90000"/>
              </a:lnSpc>
            </a:pPr>
            <a:r>
              <a:rPr lang="en-US" sz="2000" b="1" dirty="0">
                <a:solidFill>
                  <a:schemeClr val="tx1"/>
                </a:solidFill>
              </a:rPr>
              <a:t>Can result in prolonged exposures</a:t>
            </a:r>
          </a:p>
          <a:p>
            <a:pPr lvl="2">
              <a:lnSpc>
                <a:spcPct val="90000"/>
              </a:lnSpc>
            </a:pPr>
            <a:r>
              <a:rPr lang="en-US" sz="2000" b="1" dirty="0" smtClean="0">
                <a:solidFill>
                  <a:schemeClr val="tx1"/>
                </a:solidFill>
              </a:rPr>
              <a:t>delayed-onset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acute lung injury (ALI)</a:t>
            </a:r>
            <a:endParaRPr lang="en-US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61483" y="2099604"/>
            <a:ext cx="3426365" cy="36915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92282" y="5791201"/>
            <a:ext cx="2964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www.medicinenet.com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75265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Common Irritant Gases</a:t>
            </a:r>
          </a:p>
        </p:txBody>
      </p:sp>
      <p:sp>
        <p:nvSpPr>
          <p:cNvPr id="633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6105" y="1751262"/>
            <a:ext cx="6411495" cy="464953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High water solubility</a:t>
            </a:r>
          </a:p>
          <a:p>
            <a:pPr lvl="1">
              <a:lnSpc>
                <a:spcPct val="90000"/>
              </a:lnSpc>
              <a:buFont typeface="Wingdings" charset="0"/>
              <a:buChar char="§"/>
            </a:pPr>
            <a:r>
              <a:rPr lang="en-US" dirty="0"/>
              <a:t>Hydrochloric acid</a:t>
            </a:r>
          </a:p>
          <a:p>
            <a:pPr lvl="1">
              <a:lnSpc>
                <a:spcPct val="90000"/>
              </a:lnSpc>
              <a:buFont typeface="Wingdings" charset="0"/>
              <a:buChar char="§"/>
            </a:pPr>
            <a:r>
              <a:rPr lang="en-US" dirty="0"/>
              <a:t>Ammonia</a:t>
            </a:r>
          </a:p>
          <a:p>
            <a:pPr lvl="1">
              <a:lnSpc>
                <a:spcPct val="90000"/>
              </a:lnSpc>
              <a:buFont typeface="Wingdings" charset="0"/>
              <a:buChar char="§"/>
            </a:pPr>
            <a:r>
              <a:rPr lang="en-US" dirty="0"/>
              <a:t>Hydrogen sulfide</a:t>
            </a:r>
          </a:p>
          <a:p>
            <a:pPr>
              <a:lnSpc>
                <a:spcPct val="90000"/>
              </a:lnSpc>
            </a:pPr>
            <a:r>
              <a:rPr lang="en-US" b="1" dirty="0"/>
              <a:t>Intermediate water solubility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Chlorine</a:t>
            </a:r>
          </a:p>
          <a:p>
            <a:pPr>
              <a:lnSpc>
                <a:spcPct val="90000"/>
              </a:lnSpc>
            </a:pPr>
            <a:r>
              <a:rPr lang="en-US" b="1" dirty="0"/>
              <a:t>Poor water solubility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Phosgene</a:t>
            </a:r>
          </a:p>
        </p:txBody>
      </p:sp>
      <p:pic>
        <p:nvPicPr>
          <p:cNvPr id="6338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971800"/>
            <a:ext cx="1295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368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Irritant </a:t>
            </a:r>
            <a:r>
              <a:rPr lang="en-US" dirty="0">
                <a:solidFill>
                  <a:srgbClr val="FFFF00"/>
                </a:solidFill>
              </a:rPr>
              <a:t>Gases</a:t>
            </a:r>
          </a:p>
        </p:txBody>
      </p:sp>
      <p:sp>
        <p:nvSpPr>
          <p:cNvPr id="633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6105" y="1751262"/>
            <a:ext cx="6411495" cy="464953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Combine with water in mucosa/airway to produce caustic/irritant chemical: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FFFF00"/>
                </a:solidFill>
              </a:rPr>
              <a:t>Chlorine: </a:t>
            </a:r>
            <a:r>
              <a:rPr lang="en-US" dirty="0" smtClean="0"/>
              <a:t>Cl</a:t>
            </a:r>
            <a:r>
              <a:rPr lang="en-US" baseline="-25000" dirty="0" smtClean="0"/>
              <a:t>2</a:t>
            </a:r>
            <a:r>
              <a:rPr lang="en-US" dirty="0" smtClean="0"/>
              <a:t> + H</a:t>
            </a:r>
            <a:r>
              <a:rPr lang="en-US" baseline="-25000" dirty="0" smtClean="0"/>
              <a:t>2</a:t>
            </a:r>
            <a:r>
              <a:rPr lang="en-US" dirty="0" smtClean="0"/>
              <a:t>0 -&gt; </a:t>
            </a:r>
            <a:r>
              <a:rPr lang="en-US" dirty="0" err="1" smtClean="0">
                <a:solidFill>
                  <a:srgbClr val="FFFF00"/>
                </a:solidFill>
              </a:rPr>
              <a:t>HCl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+ </a:t>
            </a:r>
            <a:r>
              <a:rPr lang="en-US" dirty="0" err="1" smtClean="0"/>
              <a:t>HClO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FFFF00"/>
                </a:solidFill>
              </a:rPr>
              <a:t>Phosgene: </a:t>
            </a:r>
            <a:r>
              <a:rPr lang="en-US" dirty="0" smtClean="0"/>
              <a:t>COCl</a:t>
            </a:r>
            <a:r>
              <a:rPr lang="en-US" baseline="-25000" dirty="0" smtClean="0"/>
              <a:t>2</a:t>
            </a:r>
            <a:r>
              <a:rPr lang="en-US" dirty="0" smtClean="0"/>
              <a:t> + H</a:t>
            </a:r>
            <a:r>
              <a:rPr lang="en-US" baseline="-25000" dirty="0" smtClean="0"/>
              <a:t>2</a:t>
            </a:r>
            <a:r>
              <a:rPr lang="en-US" dirty="0" smtClean="0"/>
              <a:t>O -&gt; 2</a:t>
            </a:r>
            <a:r>
              <a:rPr lang="en-US" dirty="0" smtClean="0">
                <a:solidFill>
                  <a:srgbClr val="FFFF00"/>
                </a:solidFill>
              </a:rPr>
              <a:t>HCl</a:t>
            </a:r>
            <a:r>
              <a:rPr lang="en-US" dirty="0" smtClean="0"/>
              <a:t> + CO</a:t>
            </a:r>
            <a:r>
              <a:rPr lang="en-US" baseline="-25000" dirty="0" smtClean="0"/>
              <a:t>2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FFFF00"/>
                </a:solidFill>
              </a:rPr>
              <a:t>Ammonia: </a:t>
            </a:r>
            <a:r>
              <a:rPr lang="en-US" dirty="0" smtClean="0"/>
              <a:t>NH</a:t>
            </a:r>
            <a:r>
              <a:rPr lang="en-US" baseline="-25000" dirty="0" smtClean="0"/>
              <a:t>3</a:t>
            </a:r>
            <a:r>
              <a:rPr lang="en-US" dirty="0" smtClean="0"/>
              <a:t> + H</a:t>
            </a:r>
            <a:r>
              <a:rPr lang="en-US" baseline="-25000" dirty="0" smtClean="0"/>
              <a:t>2</a:t>
            </a:r>
            <a:r>
              <a:rPr lang="en-US" dirty="0" smtClean="0"/>
              <a:t>0 -&gt; </a:t>
            </a:r>
            <a:r>
              <a:rPr lang="en-US" dirty="0" smtClean="0">
                <a:solidFill>
                  <a:srgbClr val="FFFF00"/>
                </a:solidFill>
              </a:rPr>
              <a:t>NH</a:t>
            </a:r>
            <a:r>
              <a:rPr lang="en-US" baseline="-25000" dirty="0" smtClean="0">
                <a:solidFill>
                  <a:srgbClr val="FFFF00"/>
                </a:solidFill>
              </a:rPr>
              <a:t>4</a:t>
            </a:r>
            <a:r>
              <a:rPr lang="en-US" dirty="0" smtClean="0">
                <a:solidFill>
                  <a:srgbClr val="FFFF00"/>
                </a:solidFill>
              </a:rPr>
              <a:t>OH </a:t>
            </a:r>
            <a:r>
              <a:rPr lang="en-US" dirty="0" smtClean="0"/>
              <a:t>(ammonium hydroxide)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8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Acute exposures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" name="Picture 3" descr="MinotFog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7"/>
          <a:stretch>
            <a:fillRect/>
          </a:stretch>
        </p:blipFill>
        <p:spPr bwMode="auto">
          <a:xfrm>
            <a:off x="858252" y="1947779"/>
            <a:ext cx="7202488" cy="4048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40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Symptoms - acute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33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6105" y="1751262"/>
            <a:ext cx="6411495" cy="464953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Mucous membrane irritation</a:t>
            </a:r>
          </a:p>
          <a:p>
            <a:pPr>
              <a:lnSpc>
                <a:spcPct val="90000"/>
              </a:lnSpc>
            </a:pPr>
            <a:r>
              <a:rPr lang="en-US" b="1" dirty="0" smtClean="0"/>
              <a:t>Upper airway irritation</a:t>
            </a:r>
          </a:p>
          <a:p>
            <a:pPr>
              <a:lnSpc>
                <a:spcPct val="90000"/>
              </a:lnSpc>
            </a:pPr>
            <a:r>
              <a:rPr lang="en-US" b="1" dirty="0" smtClean="0"/>
              <a:t>Lower airway irritation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825" y="1464941"/>
            <a:ext cx="2543175" cy="17049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11816" y="3169916"/>
            <a:ext cx="2532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www.alpfmedical.info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4372" y="3572321"/>
            <a:ext cx="3329940" cy="293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21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Treatment - acute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33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1" y="1417638"/>
            <a:ext cx="7152104" cy="49831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Mucous membrane irritation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decontamination</a:t>
            </a:r>
          </a:p>
          <a:p>
            <a:pPr>
              <a:lnSpc>
                <a:spcPct val="90000"/>
              </a:lnSpc>
            </a:pPr>
            <a:r>
              <a:rPr lang="en-US" b="1" dirty="0" smtClean="0"/>
              <a:t>Upper airway irritation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Bronchodilators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Corticosteroids </a:t>
            </a:r>
          </a:p>
          <a:p>
            <a:pPr>
              <a:lnSpc>
                <a:spcPct val="90000"/>
              </a:lnSpc>
            </a:pPr>
            <a:r>
              <a:rPr lang="en-US" b="1" dirty="0" smtClean="0"/>
              <a:t>Lower airway irritation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Oxygen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Non-invasive ventilation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Intubation, ARDS protocol ventilation</a:t>
            </a:r>
          </a:p>
        </p:txBody>
      </p:sp>
    </p:spTree>
    <p:extLst>
      <p:ext uri="{BB962C8B-B14F-4D97-AF65-F5344CB8AC3E}">
        <p14:creationId xmlns:p14="http://schemas.microsoft.com/office/powerpoint/2010/main" val="17128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366</TotalTime>
  <Words>748</Words>
  <Application>Microsoft Office PowerPoint</Application>
  <PresentationFormat>On-screen Show (4:3)</PresentationFormat>
  <Paragraphs>207</Paragraphs>
  <Slides>31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Black</vt:lpstr>
      <vt:lpstr>Irritant gases</vt:lpstr>
      <vt:lpstr>What are irritant gases?</vt:lpstr>
      <vt:lpstr>Chemical Accidents in U.S. Industry  1994-1999</vt:lpstr>
      <vt:lpstr>Irritant Gases: general effects</vt:lpstr>
      <vt:lpstr>Common Irritant Gases</vt:lpstr>
      <vt:lpstr>Irritant Gases</vt:lpstr>
      <vt:lpstr>Acute exposures</vt:lpstr>
      <vt:lpstr>Symptoms - acute</vt:lpstr>
      <vt:lpstr>Treatment - acute</vt:lpstr>
      <vt:lpstr>Disposition – acute exposures</vt:lpstr>
      <vt:lpstr>Chronic exposures</vt:lpstr>
      <vt:lpstr>Symptoms – prolonged or chronic</vt:lpstr>
      <vt:lpstr>Treatment – prolonged or chronic</vt:lpstr>
      <vt:lpstr>Mitigation strategies</vt:lpstr>
      <vt:lpstr>Cases</vt:lpstr>
      <vt:lpstr>PowerPoint Presentation</vt:lpstr>
      <vt:lpstr>PowerPoint Presentation</vt:lpstr>
      <vt:lpstr>PowerPoint Presentation</vt:lpstr>
      <vt:lpstr>Ammonia</vt:lpstr>
      <vt:lpstr>Case </vt:lpstr>
      <vt:lpstr>PowerPoint Presentation</vt:lpstr>
      <vt:lpstr>Case</vt:lpstr>
      <vt:lpstr>PowerPoint Presentation</vt:lpstr>
      <vt:lpstr>PowerPoint Presentation</vt:lpstr>
      <vt:lpstr>Phosgene</vt:lpstr>
      <vt:lpstr>Case</vt:lpstr>
      <vt:lpstr>PowerPoint Presentation</vt:lpstr>
      <vt:lpstr>Chlorine</vt:lpstr>
      <vt:lpstr>Irritant gases</vt:lpstr>
      <vt:lpstr>Additional occupational irritants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Irritant gases</dc:title>
  <dc:creator>Rob Hendrickson</dc:creator>
  <cp:lastModifiedBy>Rob Hendrickson</cp:lastModifiedBy>
  <cp:revision>19</cp:revision>
  <dcterms:created xsi:type="dcterms:W3CDTF">2016-12-07T03:42:12Z</dcterms:created>
  <dcterms:modified xsi:type="dcterms:W3CDTF">2016-12-07T22:55:13Z</dcterms:modified>
</cp:coreProperties>
</file>